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5" r:id="rId1"/>
  </p:sldMasterIdLst>
  <p:sldIdLst>
    <p:sldId id="312" r:id="rId2"/>
    <p:sldId id="310" r:id="rId3"/>
    <p:sldId id="306" r:id="rId4"/>
    <p:sldId id="309" r:id="rId5"/>
    <p:sldId id="301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36" d="100"/>
          <a:sy n="36" d="100"/>
        </p:scale>
        <p:origin x="996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5702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51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3899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3071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7333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289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7768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6248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8844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96935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26498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7FF6A67-2503-4BB8-85E7-8B582CC53958}" type="datetimeFigureOut">
              <a:rPr lang="zh-TW" altLang="en-US" smtClean="0"/>
              <a:pPr/>
              <a:t>2024/3/8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670C2E6-5F6E-4C9E-B423-5178C0268EC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81030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60350" y="-346075"/>
            <a:ext cx="12712700" cy="755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矩形 8"/>
          <p:cNvSpPr/>
          <p:nvPr/>
        </p:nvSpPr>
        <p:spPr>
          <a:xfrm>
            <a:off x="6337300" y="0"/>
            <a:ext cx="6019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b="1" dirty="0" smtClean="0">
                <a:latin typeface="微軟正黑體" pitchFamily="34" charset="-120"/>
                <a:ea typeface="微軟正黑體" pitchFamily="34" charset="-120"/>
              </a:rPr>
              <a:t>數位簽章及</a:t>
            </a:r>
            <a:br>
              <a:rPr lang="zh-TW" altLang="en-US" sz="7200" b="1" dirty="0" smtClean="0">
                <a:latin typeface="微軟正黑體" pitchFamily="34" charset="-120"/>
                <a:ea typeface="微軟正黑體" pitchFamily="34" charset="-120"/>
              </a:rPr>
            </a:br>
            <a:r>
              <a:rPr lang="zh-TW" altLang="en-US" sz="7200" b="1" dirty="0" smtClean="0">
                <a:latin typeface="微軟正黑體" pitchFamily="34" charset="-120"/>
                <a:ea typeface="微軟正黑體" pitchFamily="34" charset="-120"/>
              </a:rPr>
              <a:t>公開金鑰</a:t>
            </a:r>
            <a:endParaRPr lang="en-US" altLang="zh-TW" sz="7200" b="1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zh-TW" altLang="en-US" sz="7200" b="1" dirty="0" smtClean="0">
                <a:latin typeface="微軟正黑體" pitchFamily="34" charset="-120"/>
                <a:ea typeface="微軟正黑體" pitchFamily="34" charset="-120"/>
              </a:rPr>
              <a:t>基礎架構</a:t>
            </a:r>
            <a:r>
              <a:rPr lang="en-US" altLang="zh-TW" sz="7200" b="1" dirty="0" smtClean="0">
                <a:latin typeface="微軟正黑體" pitchFamily="34" charset="-120"/>
                <a:ea typeface="微軟正黑體" pitchFamily="34" charset="-120"/>
              </a:rPr>
              <a:t>(PKI)</a:t>
            </a:r>
            <a:endParaRPr lang="zh-TW" altLang="en-US" sz="7200" dirty="0"/>
          </a:p>
        </p:txBody>
      </p:sp>
      <p:sp>
        <p:nvSpPr>
          <p:cNvPr id="10" name="副標題 2"/>
          <p:cNvSpPr txBox="1">
            <a:spLocks/>
          </p:cNvSpPr>
          <p:nvPr/>
        </p:nvSpPr>
        <p:spPr>
          <a:xfrm>
            <a:off x="6388100" y="4851400"/>
            <a:ext cx="5803900" cy="2006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軟正黑體" pitchFamily="34" charset="-120"/>
                <a:ea typeface="微軟正黑體" pitchFamily="34" charset="-120"/>
                <a:cs typeface="+mn-cs"/>
              </a:rPr>
              <a:t>第</a:t>
            </a:r>
            <a:r>
              <a:rPr kumimoji="0" lang="en-US" altLang="zh-TW" sz="36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軟正黑體" pitchFamily="34" charset="-120"/>
                <a:ea typeface="微軟正黑體" pitchFamily="34" charset="-120"/>
                <a:cs typeface="+mn-cs"/>
              </a:rPr>
              <a:t>3</a:t>
            </a:r>
            <a:r>
              <a:rPr kumimoji="0" lang="zh-TW" altLang="en-US" sz="36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軟正黑體" pitchFamily="34" charset="-120"/>
                <a:ea typeface="微軟正黑體" pitchFamily="34" charset="-120"/>
                <a:cs typeface="+mn-cs"/>
              </a:rPr>
              <a:t>組</a:t>
            </a:r>
            <a:endParaRPr kumimoji="0" lang="en-US" altLang="zh-TW" sz="36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軟正黑體" pitchFamily="34" charset="-120"/>
                <a:ea typeface="微軟正黑體" pitchFamily="34" charset="-120"/>
                <a:cs typeface="+mn-cs"/>
              </a:rPr>
              <a:t>洪唯真、沈君豪、劉冠亨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3125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47651" y="257175"/>
            <a:ext cx="11944350" cy="1757019"/>
          </a:xfrm>
        </p:spPr>
        <p:txBody>
          <a:bodyPr>
            <a:normAutofit/>
          </a:bodyPr>
          <a:lstStyle/>
          <a:p>
            <a:r>
              <a:rPr lang="zh-TW" altLang="en-US" sz="6000" dirty="0" smtClean="0">
                <a:latin typeface="微軟正黑體" pitchFamily="34" charset="-120"/>
                <a:ea typeface="微軟正黑體" pitchFamily="34" charset="-120"/>
              </a:rPr>
              <a:t>公開金鑰基礎架構</a:t>
            </a:r>
            <a:r>
              <a:rPr altLang="zh-TW" sz="3300" dirty="0" smtClean="0">
                <a:latin typeface="微軟正黑體" pitchFamily="34" charset="-120"/>
                <a:ea typeface="微軟正黑體" pitchFamily="34" charset="-120"/>
              </a:rPr>
              <a:t>(Public Key Infrastructure)</a:t>
            </a:r>
            <a:endParaRPr lang="zh-TW" altLang="en-US" sz="3300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28600" y="1790700"/>
            <a:ext cx="11639551" cy="47434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4400" b="1" dirty="0" smtClean="0">
                <a:latin typeface="微軟正黑體" pitchFamily="34" charset="-120"/>
                <a:ea typeface="微軟正黑體" pitchFamily="34" charset="-120"/>
              </a:rPr>
              <a:t>Q1.</a:t>
            </a:r>
            <a:r>
              <a:rPr lang="zh-TW" altLang="en-US" sz="4400" b="1" dirty="0" smtClean="0">
                <a:latin typeface="微軟正黑體" pitchFamily="34" charset="-120"/>
                <a:ea typeface="微軟正黑體" pitchFamily="34" charset="-120"/>
              </a:rPr>
              <a:t>為何需要公開金鑰基礎架構</a:t>
            </a:r>
            <a:r>
              <a:rPr lang="en-US" altLang="zh-TW" sz="4400" b="1" dirty="0" smtClean="0">
                <a:latin typeface="微軟正黑體" pitchFamily="34" charset="-120"/>
                <a:ea typeface="微軟正黑體" pitchFamily="34" charset="-120"/>
              </a:rPr>
              <a:t>?</a:t>
            </a:r>
          </a:p>
          <a:p>
            <a:pPr marL="0" indent="0">
              <a:buNone/>
            </a:pPr>
            <a:r>
              <a:rPr lang="zh-TW" altLang="en-US" sz="4400" b="1" dirty="0" smtClean="0">
                <a:latin typeface="微軟正黑體" pitchFamily="34" charset="-120"/>
                <a:ea typeface="微軟正黑體" pitchFamily="34" charset="-120"/>
              </a:rPr>
              <a:t>可以不需要它嗎</a:t>
            </a:r>
            <a:r>
              <a:rPr lang="en-US" altLang="zh-TW" sz="4400" b="1" dirty="0" smtClean="0">
                <a:latin typeface="微軟正黑體" pitchFamily="34" charset="-120"/>
                <a:ea typeface="微軟正黑體" pitchFamily="34" charset="-120"/>
              </a:rPr>
              <a:t>?</a:t>
            </a:r>
          </a:p>
          <a:p>
            <a:pPr marL="0" indent="0">
              <a:buNone/>
            </a:pPr>
            <a:endParaRPr lang="en-US" altLang="zh-TW" sz="4400" dirty="0" smtClean="0">
              <a:latin typeface="微軟正黑體" pitchFamily="34" charset="-120"/>
              <a:ea typeface="微軟正黑體" pitchFamily="34" charset="-120"/>
            </a:endParaRPr>
          </a:p>
          <a:p>
            <a:pPr marL="0" indent="0">
              <a:buNone/>
            </a:pP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不使用 </a:t>
            </a: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PKI 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架構的情況下，仍然存在公鑰和私鑰的概念。公鑰用於加密，而私鑰則用於解密。</a:t>
            </a:r>
            <a:endParaRPr lang="en-US" altLang="zh-TW" sz="4400" dirty="0" smtClean="0">
              <a:latin typeface="微軟正黑體" pitchFamily="34" charset="-120"/>
              <a:ea typeface="微軟正黑體" pitchFamily="34" charset="-120"/>
            </a:endParaRPr>
          </a:p>
          <a:p>
            <a:pPr marL="0" indent="0">
              <a:buNone/>
            </a:pP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但是，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沒有 </a:t>
            </a:r>
            <a:r>
              <a:rPr lang="en-US" altLang="zh-TW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PKI 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架構的話，金鑰的管理將變得困難且容易出錯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。</a:t>
            </a:r>
            <a:endParaRPr lang="zh-TW" altLang="en-US" sz="4400" dirty="0"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3125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7175" y="238125"/>
            <a:ext cx="11934825" cy="1776069"/>
          </a:xfrm>
        </p:spPr>
        <p:txBody>
          <a:bodyPr>
            <a:normAutofit/>
          </a:bodyPr>
          <a:lstStyle/>
          <a:p>
            <a:r>
              <a:rPr lang="zh-TW" altLang="en-US" sz="6000" dirty="0" smtClean="0">
                <a:latin typeface="微軟正黑體" pitchFamily="34" charset="-120"/>
                <a:ea typeface="微軟正黑體" pitchFamily="34" charset="-120"/>
              </a:rPr>
              <a:t>公開金鑰基礎架構</a:t>
            </a:r>
            <a:r>
              <a:rPr altLang="zh-TW" sz="3300" dirty="0" smtClean="0">
                <a:latin typeface="微軟正黑體" pitchFamily="34" charset="-120"/>
                <a:ea typeface="微軟正黑體" pitchFamily="34" charset="-120"/>
              </a:rPr>
              <a:t>(Public Key Infrastructure)</a:t>
            </a:r>
            <a:endParaRPr lang="zh-TW" altLang="en-US" sz="3300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95275" y="1930995"/>
            <a:ext cx="11658600" cy="4756675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TW" sz="4400" b="1" dirty="0" smtClean="0">
                <a:latin typeface="微軟正黑體" pitchFamily="34" charset="-120"/>
                <a:ea typeface="微軟正黑體" pitchFamily="34" charset="-120"/>
              </a:rPr>
              <a:t>Q2.</a:t>
            </a:r>
            <a:r>
              <a:rPr lang="zh-TW" altLang="en-US" sz="4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4400" b="1" dirty="0" smtClean="0">
                <a:latin typeface="微軟正黑體" pitchFamily="34" charset="-120"/>
                <a:ea typeface="微軟正黑體" pitchFamily="34" charset="-120"/>
              </a:rPr>
              <a:t>PKI</a:t>
            </a:r>
            <a:r>
              <a:rPr lang="zh-TW" altLang="en-US" sz="4400" b="1" dirty="0" smtClean="0">
                <a:latin typeface="微軟正黑體" pitchFamily="34" charset="-120"/>
                <a:ea typeface="微軟正黑體" pitchFamily="34" charset="-120"/>
              </a:rPr>
              <a:t>架構下會有哪些角色</a:t>
            </a:r>
            <a:r>
              <a:rPr lang="en-US" altLang="zh-TW" sz="4400" b="1" dirty="0" smtClean="0">
                <a:latin typeface="微軟正黑體" pitchFamily="34" charset="-120"/>
                <a:ea typeface="微軟正黑體" pitchFamily="34" charset="-120"/>
              </a:rPr>
              <a:t>?</a:t>
            </a: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RA 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、</a:t>
            </a:r>
            <a:r>
              <a:rPr lang="en-US" altLang="zh-TW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CA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、使用者、載體。</a:t>
            </a:r>
            <a:endParaRPr lang="en-US" altLang="zh-TW" sz="4400" b="1" dirty="0" smtClean="0">
              <a:solidFill>
                <a:srgbClr val="00FF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0" indent="0">
              <a:buNone/>
            </a:pPr>
            <a:r>
              <a:rPr lang="zh-TW" altLang="en-US" sz="4400" b="1" dirty="0" smtClean="0">
                <a:latin typeface="微軟正黑體" pitchFamily="34" charset="-120"/>
                <a:ea typeface="微軟正黑體" pitchFamily="34" charset="-120"/>
              </a:rPr>
              <a:t>他們如何交流</a:t>
            </a:r>
            <a:r>
              <a:rPr lang="en-US" altLang="zh-TW" sz="4400" b="1" dirty="0" smtClean="0">
                <a:latin typeface="微軟正黑體" pitchFamily="34" charset="-120"/>
                <a:ea typeface="微軟正黑體" pitchFamily="34" charset="-120"/>
              </a:rPr>
              <a:t>?</a:t>
            </a:r>
            <a:r>
              <a:rPr lang="zh-TW" altLang="en-US" sz="4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通過加密和安全協議保護通信內容的機密性和完整性。</a:t>
            </a:r>
            <a:endParaRPr lang="en-US" altLang="zh-TW" sz="4400" b="1" dirty="0" smtClean="0">
              <a:solidFill>
                <a:srgbClr val="00FF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0" indent="0">
              <a:buNone/>
            </a:pP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例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TW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SSL/TLS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確保</a:t>
            </a:r>
            <a:r>
              <a:rPr lang="en-US" altLang="zh-TW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PKI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系統的通信安全，防止未經授權的訪問或竄改。</a:t>
            </a:r>
            <a:endParaRPr lang="en-US" altLang="zh-TW" sz="4400" b="1" dirty="0" smtClean="0">
              <a:solidFill>
                <a:srgbClr val="00FF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0" indent="0">
              <a:buNone/>
            </a:pPr>
            <a:r>
              <a:rPr lang="zh-TW" altLang="en-US" sz="4400" b="1" dirty="0" smtClean="0">
                <a:latin typeface="微軟正黑體" pitchFamily="34" charset="-120"/>
                <a:ea typeface="微軟正黑體" pitchFamily="34" charset="-120"/>
              </a:rPr>
              <a:t>各角色做什麼</a:t>
            </a:r>
            <a:r>
              <a:rPr lang="en-US" altLang="zh-TW" sz="4400" b="1" dirty="0" smtClean="0">
                <a:latin typeface="微軟正黑體" pitchFamily="34" charset="-120"/>
                <a:ea typeface="微軟正黑體" pitchFamily="34" charset="-120"/>
              </a:rPr>
              <a:t>?</a:t>
            </a:r>
            <a:r>
              <a:rPr lang="zh-TW" altLang="en-US" sz="4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身分</a:t>
            </a:r>
            <a:r>
              <a:rPr lang="zh-TW" altLang="en-US" sz="4400" b="1" dirty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驗證、憑證簽發、證書簽名、證書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返回。</a:t>
            </a:r>
            <a:endParaRPr lang="en-US" altLang="zh-TW" sz="4400" b="1" dirty="0" smtClean="0">
              <a:latin typeface="微軟正黑體" pitchFamily="34" charset="-120"/>
              <a:ea typeface="微軟正黑體" pitchFamily="34" charset="-120"/>
            </a:endParaRPr>
          </a:p>
          <a:p>
            <a:pPr marL="0" indent="0">
              <a:buNone/>
            </a:pPr>
            <a:r>
              <a:rPr lang="zh-TW" altLang="en-US" sz="4400" b="1" dirty="0" smtClean="0">
                <a:latin typeface="微軟正黑體" pitchFamily="34" charset="-120"/>
                <a:ea typeface="微軟正黑體" pitchFamily="34" charset="-120"/>
              </a:rPr>
              <a:t>沒有</a:t>
            </a:r>
            <a:r>
              <a:rPr lang="zh-TW" altLang="en-US" sz="4400" b="1" dirty="0" smtClean="0">
                <a:latin typeface="微軟正黑體" pitchFamily="34" charset="-120"/>
                <a:ea typeface="微軟正黑體" pitchFamily="34" charset="-120"/>
              </a:rPr>
              <a:t>哪些角色可以嗎</a:t>
            </a:r>
            <a:r>
              <a:rPr lang="en-US" altLang="zh-TW" sz="4400" b="1" dirty="0" smtClean="0">
                <a:latin typeface="微軟正黑體" pitchFamily="34" charset="-120"/>
                <a:ea typeface="微軟正黑體" pitchFamily="34" charset="-120"/>
              </a:rPr>
              <a:t>?</a:t>
            </a:r>
            <a:r>
              <a:rPr lang="zh-TW" altLang="en-US" sz="4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這些角色都很重要，缺少其中任何一個，都可能導致系統不完整或產生安全性問題。</a:t>
            </a:r>
            <a:endParaRPr lang="en-US" altLang="zh-TW" sz="4400" b="1" dirty="0" smtClean="0">
              <a:solidFill>
                <a:srgbClr val="00FF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0" indent="0">
              <a:buNone/>
            </a:pPr>
            <a:endParaRPr lang="en-US" altLang="zh-TW" sz="4400" dirty="0" smtClean="0">
              <a:latin typeface="微軟正黑體" pitchFamily="34" charset="-120"/>
              <a:ea typeface="微軟正黑體" pitchFamily="34" charset="-120"/>
            </a:endParaRPr>
          </a:p>
          <a:p>
            <a:pPr marL="0" indent="0">
              <a:buNone/>
            </a:pP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1</a:t>
            </a: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. 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註冊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管理中心（</a:t>
            </a: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RA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）</a:t>
            </a: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: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為一般憑證使用者之主要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服務窗口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，負責一般憑證使用者的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身份認證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工作，接受一般憑證使用者提出之憑證申請、廢止、展期、更新等服務需求，之後將使用者之各類需求提交予憑證管理系統</a:t>
            </a: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(CA)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進行處理，最後並將憑證管理系統</a:t>
            </a: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(CA)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產生之數位憑證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提供給使用者下載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。</a:t>
            </a:r>
            <a:endParaRPr lang="en-US" altLang="zh-TW" sz="4400" dirty="0" smtClean="0">
              <a:latin typeface="微軟正黑體" pitchFamily="34" charset="-120"/>
              <a:ea typeface="微軟正黑體" pitchFamily="34" charset="-120"/>
            </a:endParaRPr>
          </a:p>
          <a:p>
            <a:pPr marL="0" indent="0">
              <a:buNone/>
            </a:pP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2</a:t>
            </a: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. 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數位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憑證認證機構（</a:t>
            </a: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CA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）</a:t>
            </a: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: </a:t>
            </a:r>
            <a:r>
              <a:rPr lang="zh-TW" altLang="en-US" sz="4400" b="1" dirty="0" smtClean="0">
                <a:solidFill>
                  <a:srgbClr val="00FF00"/>
                </a:solidFill>
                <a:latin typeface="微軟正黑體" pitchFamily="34" charset="-120"/>
                <a:ea typeface="微軟正黑體" pitchFamily="34" charset="-120"/>
              </a:rPr>
              <a:t>產生數位憑證、審核</a:t>
            </a:r>
            <a:r>
              <a:rPr lang="zh-TW" altLang="en-US" sz="4400" dirty="0" smtClean="0">
                <a:latin typeface="微軟正黑體" pitchFamily="34" charset="-120"/>
                <a:ea typeface="微軟正黑體" pitchFamily="34" charset="-120"/>
              </a:rPr>
              <a:t>。例如台網</a:t>
            </a:r>
            <a:r>
              <a:rPr lang="en-US" altLang="zh-TW" sz="4400" dirty="0" smtClean="0">
                <a:latin typeface="微軟正黑體" pitchFamily="34" charset="-120"/>
                <a:ea typeface="微軟正黑體" pitchFamily="34" charset="-120"/>
              </a:rPr>
              <a:t>(TWCA)</a:t>
            </a:r>
          </a:p>
          <a:p>
            <a:pPr marL="0" indent="0">
              <a:buNone/>
            </a:pPr>
            <a:endParaRPr lang="zh-TW" altLang="en-US" sz="4400" dirty="0"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3125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7175" y="257175"/>
            <a:ext cx="11934826" cy="1457325"/>
          </a:xfrm>
        </p:spPr>
        <p:txBody>
          <a:bodyPr>
            <a:normAutofit/>
          </a:bodyPr>
          <a:lstStyle/>
          <a:p>
            <a:r>
              <a:rPr lang="zh-TW" altLang="en-US" sz="6000" dirty="0" smtClean="0">
                <a:latin typeface="微軟正黑體" pitchFamily="34" charset="-120"/>
                <a:ea typeface="微軟正黑體" pitchFamily="34" charset="-120"/>
              </a:rPr>
              <a:t>公開金鑰基礎架構</a:t>
            </a:r>
            <a:r>
              <a:rPr altLang="zh-TW" sz="3300" dirty="0" smtClean="0">
                <a:latin typeface="微軟正黑體" pitchFamily="34" charset="-120"/>
                <a:ea typeface="微軟正黑體" pitchFamily="34" charset="-120"/>
              </a:rPr>
              <a:t>(Public Key Infrastructure)</a:t>
            </a:r>
            <a:endParaRPr lang="zh-TW" altLang="en-US" sz="3300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0025" y="1914525"/>
            <a:ext cx="11665660" cy="44109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例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: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PC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：電子憑證設備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USB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載具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(key)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  → 透過網銀執行憑證展期 → 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CA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：進行註冊展期服務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電子簽章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 →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 CA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：加密簽章認證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SSL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憑證</a:t>
            </a:r>
            <a:endParaRPr lang="zh-TW" altLang="en-US" sz="2000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7" name="內容版面配置區 2"/>
          <p:cNvSpPr txBox="1">
            <a:spLocks/>
          </p:cNvSpPr>
          <p:nvPr/>
        </p:nvSpPr>
        <p:spPr>
          <a:xfrm>
            <a:off x="842683" y="2083396"/>
            <a:ext cx="11175402" cy="4394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Garamond" pitchFamily="18" charset="0"/>
              <a:buNone/>
              <a:tabLst/>
              <a:defRPr/>
            </a:pPr>
            <a:endParaRPr kumimoji="0" lang="zh-TW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676524"/>
            <a:ext cx="12192000" cy="24487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9627" y="5242348"/>
            <a:ext cx="2889251" cy="1336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內容版面配置區 2"/>
          <p:cNvSpPr txBox="1">
            <a:spLocks/>
          </p:cNvSpPr>
          <p:nvPr/>
        </p:nvSpPr>
        <p:spPr>
          <a:xfrm>
            <a:off x="2918298" y="4464996"/>
            <a:ext cx="1929928" cy="688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itchFamily="34" charset="-120"/>
                <a:ea typeface="微軟正黑體" pitchFamily="34" charset="-120"/>
                <a:cs typeface="+mn-cs"/>
              </a:rPr>
              <a:t>RA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軟正黑體" pitchFamily="34" charset="-120"/>
                <a:ea typeface="微軟正黑體" pitchFamily="34" charset="-120"/>
                <a:cs typeface="+mn-cs"/>
              </a:rPr>
              <a:t>寫入載具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920" y="5239548"/>
            <a:ext cx="2238935" cy="140721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4412" y="5200248"/>
            <a:ext cx="1782985" cy="156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125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60350" y="-149225"/>
            <a:ext cx="12712700" cy="715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4645686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25400" contourW="12700">
              <a:bevelT w="19050" h="152400"/>
              <a:bevelB w="19050"/>
              <a:contourClr>
                <a:schemeClr val="bg1"/>
              </a:contourClr>
            </a:sp3d>
          </a:bodyPr>
          <a:lstStyle/>
          <a:p>
            <a:pPr algn="ctr"/>
            <a:r>
              <a:rPr lang="zh-TW" altLang="en-US" sz="90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報告完畢 </a:t>
            </a:r>
            <a:r>
              <a:rPr altLang="zh-TW" sz="90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~</a:t>
            </a:r>
            <a:r>
              <a:rPr lang="zh-TW" altLang="en-US" sz="90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感謝</a:t>
            </a:r>
            <a:r>
              <a:rPr lang="zh-TW" altLang="en-US" sz="9000" b="1" dirty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聆聽</a:t>
            </a:r>
          </a:p>
        </p:txBody>
      </p:sp>
    </p:spTree>
    <p:extLst>
      <p:ext uri="{BB962C8B-B14F-4D97-AF65-F5344CB8AC3E}">
        <p14:creationId xmlns:p14="http://schemas.microsoft.com/office/powerpoint/2010/main" val="16658818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肥皂">
  <a:themeElements>
    <a:clrScheme name="肥皂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肥皂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肥皂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TM03457510[[fn=肥皂]]</Template>
  <TotalTime>1086</TotalTime>
  <Words>365</Words>
  <Application>Microsoft Office PowerPoint</Application>
  <PresentationFormat>寬螢幕</PresentationFormat>
  <Paragraphs>23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微軟正黑體</vt:lpstr>
      <vt:lpstr>新細明體</vt:lpstr>
      <vt:lpstr>Century Gothic</vt:lpstr>
      <vt:lpstr>Garamond</vt:lpstr>
      <vt:lpstr>肥皂</vt:lpstr>
      <vt:lpstr>PowerPoint 簡報</vt:lpstr>
      <vt:lpstr>公開金鑰基礎架構(Public Key Infrastructure)</vt:lpstr>
      <vt:lpstr>公開金鑰基礎架構(Public Key Infrastructure)</vt:lpstr>
      <vt:lpstr>公開金鑰基礎架構(Public Key Infrastructure)</vt:lpstr>
      <vt:lpstr>報告完畢 ~ 感謝聆聽</vt:lpstr>
    </vt:vector>
  </TitlesOfParts>
  <Company>UBOT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洪唯真</dc:creator>
  <cp:lastModifiedBy>洪唯真</cp:lastModifiedBy>
  <cp:revision>663</cp:revision>
  <dcterms:created xsi:type="dcterms:W3CDTF">2023-05-08T09:41:48Z</dcterms:created>
  <dcterms:modified xsi:type="dcterms:W3CDTF">2024-03-08T01:08:14Z</dcterms:modified>
</cp:coreProperties>
</file>

<file path=docProps/thumbnail.jpeg>
</file>